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20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6BF26-A610-4283-97CB-626116E894AE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EC70-A745-4F66-9B7E-EFBA971D29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027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6BF26-A610-4283-97CB-626116E894AE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EC70-A745-4F66-9B7E-EFBA971D29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693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6BF26-A610-4283-97CB-626116E894AE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EC70-A745-4F66-9B7E-EFBA971D29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02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6BF26-A610-4283-97CB-626116E894AE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EC70-A745-4F66-9B7E-EFBA971D29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34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6BF26-A610-4283-97CB-626116E894AE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EC70-A745-4F66-9B7E-EFBA971D29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738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6BF26-A610-4283-97CB-626116E894AE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EC70-A745-4F66-9B7E-EFBA971D29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24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6BF26-A610-4283-97CB-626116E894AE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EC70-A745-4F66-9B7E-EFBA971D29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487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6BF26-A610-4283-97CB-626116E894AE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EC70-A745-4F66-9B7E-EFBA971D29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15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6BF26-A610-4283-97CB-626116E894AE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EC70-A745-4F66-9B7E-EFBA971D29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126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6BF26-A610-4283-97CB-626116E894AE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EC70-A745-4F66-9B7E-EFBA971D29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28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6BF26-A610-4283-97CB-626116E894AE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EC70-A745-4F66-9B7E-EFBA971D29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95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6BF26-A610-4283-97CB-626116E894AE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6EC70-A745-4F66-9B7E-EFBA971D29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01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1641" y="-164951"/>
            <a:ext cx="13118529" cy="710881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678765" y="2466125"/>
            <a:ext cx="57647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Арктические моря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939914" y="3676949"/>
            <a:ext cx="72424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т</a:t>
            </a:r>
            <a:r>
              <a:rPr lang="ru-RU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уристический маршрут</a:t>
            </a:r>
          </a:p>
        </p:txBody>
      </p:sp>
      <p:pic>
        <p:nvPicPr>
          <p:cNvPr id="13" name="Рисунок 1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828" y="5609349"/>
            <a:ext cx="1700931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7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96296E-6 C 0.03003 -0.00347 0.075 -0.00555 0.125 -0.00555 C 0.175 -0.00555 0.21996 -0.00347 0.25 -2.96296E-6 C 0.21996 0.00371 0.175 0.00602 0.125 0.00602 C 0.075 0.00602 0.03003 0.00371 4.72222E-6 -2.96296E-6 Z " pathEditMode="relative" rAng="0" ptsTypes="AAAAA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C 0.00886 3.33333E-6 0.01615 0.00717 0.01615 0.01597 C 0.01615 0.02477 0.00886 0.03217 -2.5E-6 0.03217 C -0.00885 0.03217 -0.01597 0.02477 -0.01597 0.01597 C -0.01597 0.00717 -0.00885 3.33333E-6 -2.5E-6 3.33333E-6 Z " pathEditMode="relative" rAng="0" ptsTypes="AAAAA">
                                      <p:cBhvr>
                                        <p:cTn id="19" dur="1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1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ou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-152400" y="-140369"/>
            <a:ext cx="9448800" cy="713873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422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3340">
        <p:fade/>
      </p:transition>
    </mc:Choice>
    <mc:Fallback xmlns="">
      <p:transition spd="med" advClick="0" advTm="133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9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3062"/>
          <a:stretch/>
        </p:blipFill>
        <p:spPr>
          <a:xfrm>
            <a:off x="-168944" y="0"/>
            <a:ext cx="10852986" cy="701378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646967" y="0"/>
            <a:ext cx="3337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Мурманск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3" name="Рисунок 1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897" y="5609349"/>
            <a:ext cx="1700931" cy="1097375"/>
          </a:xfrm>
          <a:prstGeom prst="rect">
            <a:avLst/>
          </a:prstGeom>
        </p:spPr>
      </p:pic>
      <p:sp>
        <p:nvSpPr>
          <p:cNvPr id="7" name="Прямоугольник: скругленные углы 6"/>
          <p:cNvSpPr/>
          <p:nvPr/>
        </p:nvSpPr>
        <p:spPr>
          <a:xfrm>
            <a:off x="168405" y="923330"/>
            <a:ext cx="8702640" cy="4167285"/>
          </a:xfrm>
          <a:prstGeom prst="roundRect">
            <a:avLst>
              <a:gd name="adj" fmla="val 7170"/>
            </a:avLst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68406" y="918612"/>
            <a:ext cx="87026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n>
                  <a:solidFill>
                    <a:schemeClr val="bg1"/>
                  </a:solidFill>
                </a:ln>
              </a:rPr>
              <a:t>В городе существуют два областных музея: Мурманский областной краеведческий музей, созданный в 1926 году, и Мурманский областной художественный музей, открытый в 1989 году в одном из старейших каменных зданий Мурманска. </a:t>
            </a:r>
          </a:p>
          <a:p>
            <a:r>
              <a:rPr lang="ru-RU" sz="2400" b="1" dirty="0">
                <a:ln>
                  <a:solidFill>
                    <a:schemeClr val="bg1"/>
                  </a:solidFill>
                </a:ln>
              </a:rPr>
              <a:t>В некоторых предприятиях и организациях имеются свои музеи, посвящённые истории или деятельности организаций, в том числе музей Северного флота, расположенный в Доме офицеров флота Ленинского района города. </a:t>
            </a:r>
          </a:p>
          <a:p>
            <a:r>
              <a:rPr lang="ru-RU" sz="2400" b="1" dirty="0">
                <a:ln>
                  <a:solidFill>
                    <a:schemeClr val="bg1"/>
                  </a:solidFill>
                </a:ln>
              </a:rPr>
              <a:t>В мае 2009 года открыл свои двери музей освоения Арктики, уникальность которого заключена в расположении на борту атомного ледокола «Ленин».</a:t>
            </a:r>
          </a:p>
        </p:txBody>
      </p:sp>
    </p:spTree>
    <p:extLst>
      <p:ext uri="{BB962C8B-B14F-4D97-AF65-F5344CB8AC3E}">
        <p14:creationId xmlns:p14="http://schemas.microsoft.com/office/powerpoint/2010/main" val="386148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path" presetSubtype="0" repeatCount="indefinite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4.16667E-6 3.33333E-6 C 0.00885 3.33333E-6 0.01614 0.00717 0.01614 0.01597 C 0.01614 0.02477 0.00885 0.03217 4.16667E-6 0.03217 C -0.00886 0.03217 -0.01598 0.02477 -0.01598 0.01597 C -0.01598 0.00717 -0.00886 3.33333E-6 4.16667E-6 3.33333E-6 Z " pathEditMode="relative" rAng="0" ptsTypes="AAAAA">
                                      <p:cBhvr>
                                        <p:cTn id="29" dur="1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3713">
            <a:off x="-9481151" y="-17810478"/>
            <a:ext cx="54335211" cy="30711208"/>
          </a:xfrm>
          <a:prstGeom prst="rect">
            <a:avLst/>
          </a:prstGeom>
        </p:spPr>
      </p:pic>
      <p:sp>
        <p:nvSpPr>
          <p:cNvPr id="5" name="Круг: прозрачная заливка 4"/>
          <p:cNvSpPr/>
          <p:nvPr/>
        </p:nvSpPr>
        <p:spPr>
          <a:xfrm>
            <a:off x="522513" y="-228600"/>
            <a:ext cx="8066315" cy="7347857"/>
          </a:xfrm>
          <a:prstGeom prst="donut">
            <a:avLst>
              <a:gd name="adj" fmla="val 295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5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00">
        <p:fade/>
      </p:transition>
    </mc:Choice>
    <mc:Fallback xmlns="">
      <p:transition spd="med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7037E-7 L -1.11198 1.57268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08" y="7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5613" y="-115532"/>
            <a:ext cx="10625269" cy="708351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68405" y="-17561"/>
            <a:ext cx="87398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ru-RU" sz="4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B9BD5"/>
                  </a:outerShdw>
                </a:effectLst>
              </a:rPr>
              <a:t>Большой Арктический заповедник</a:t>
            </a:r>
            <a:endParaRPr kumimoji="0" lang="en-US" sz="4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B9BD5"/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Рисунок 1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897" y="5609349"/>
            <a:ext cx="1700931" cy="1097375"/>
          </a:xfrm>
          <a:prstGeom prst="rect">
            <a:avLst/>
          </a:prstGeom>
        </p:spPr>
      </p:pic>
      <p:sp>
        <p:nvSpPr>
          <p:cNvPr id="7" name="Прямоугольник: скругленные углы 6"/>
          <p:cNvSpPr/>
          <p:nvPr/>
        </p:nvSpPr>
        <p:spPr>
          <a:xfrm>
            <a:off x="168405" y="923330"/>
            <a:ext cx="8702640" cy="4167285"/>
          </a:xfrm>
          <a:prstGeom prst="roundRect">
            <a:avLst>
              <a:gd name="adj" fmla="val 7170"/>
            </a:avLst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406" y="918612"/>
            <a:ext cx="87026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</a:rPr>
              <a:t>Федеральное государственное учреждение «Государственный природный заповедник „Большой Арктический“» (Большой Арктический заповедник) является государственным природоохранным, научно-исследовательским и эколого-просветительским учреждением федерального значения, имеющим целью сохранение и изучение естественного хода природных процессов и явлений, генетического фонда растительного и животного мира, отдельных видов и сообществ растений и животных, типичных и уникальных экологических систем.</a:t>
            </a:r>
            <a:endParaRPr kumimoji="0" lang="ru-RU" sz="2400" b="1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22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path" presetSubtype="0" repeatCount="indefinite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16667E-6 3.33333E-6 C 0.00885 3.33333E-6 0.01614 0.00717 0.01614 0.01597 C 0.01614 0.02477 0.00885 0.03217 4.16667E-6 0.03217 C -0.00886 0.03217 -0.01598 0.02477 -0.01598 0.01597 C -0.01598 0.00717 -0.00886 3.33333E-6 4.16667E-6 3.33333E-6 Z " pathEditMode="relative" rAng="0" ptsTypes="AAAAA">
                                      <p:cBhvr>
                                        <p:cTn id="21" dur="1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3713">
            <a:off x="-18548954" y="-6884851"/>
            <a:ext cx="54335211" cy="30711208"/>
          </a:xfrm>
          <a:prstGeom prst="rect">
            <a:avLst/>
          </a:prstGeom>
        </p:spPr>
      </p:pic>
      <p:sp>
        <p:nvSpPr>
          <p:cNvPr id="5" name="Круг: прозрачная заливка 4"/>
          <p:cNvSpPr/>
          <p:nvPr/>
        </p:nvSpPr>
        <p:spPr>
          <a:xfrm>
            <a:off x="326571" y="261258"/>
            <a:ext cx="4180115" cy="4180114"/>
          </a:xfrm>
          <a:prstGeom prst="donut">
            <a:avLst>
              <a:gd name="adj" fmla="val 295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Рамка 3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21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6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00">
        <p:fade/>
      </p:transition>
    </mc:Choice>
    <mc:Fallback xmlns="">
      <p:transition spd="med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81481E-6 L 0.51459 -0.292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29" y="-1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5613" y="-115532"/>
            <a:ext cx="10625269" cy="708351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834502" y="-17561"/>
            <a:ext cx="54076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ru-RU" sz="4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B9BD5"/>
                  </a:outerShdw>
                </a:effectLst>
              </a:rPr>
              <a:t>Арктическая пустыня</a:t>
            </a:r>
            <a:endParaRPr kumimoji="0" lang="en-US" sz="4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B9BD5"/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Рисунок 12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897" y="5609349"/>
            <a:ext cx="1700931" cy="1097375"/>
          </a:xfrm>
          <a:prstGeom prst="rect">
            <a:avLst/>
          </a:prstGeom>
        </p:spPr>
      </p:pic>
      <p:sp>
        <p:nvSpPr>
          <p:cNvPr id="7" name="Прямоугольник: скругленные углы 6"/>
          <p:cNvSpPr/>
          <p:nvPr/>
        </p:nvSpPr>
        <p:spPr>
          <a:xfrm>
            <a:off x="168405" y="923331"/>
            <a:ext cx="8702640" cy="3578334"/>
          </a:xfrm>
          <a:prstGeom prst="roundRect">
            <a:avLst>
              <a:gd name="adj" fmla="val 7170"/>
            </a:avLst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406" y="918612"/>
            <a:ext cx="87026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</a:rPr>
              <a:t>Арктическая пустыня практически лишена растительности: нет кустарников, лишайники и мхи не образуют сплошного покрова. Почвы маломощные, с пятнистым (островным) распространением в основном только под растительностью, которая состоит главным образом из осок, некоторых злаков, лишайников и мхов. Крайне медленная восстанавливаемость растительности. Фауна преимущественно морская: морж, тюлень, летом есть птичьи базары. Наземная фауна бедна: песец, белый медведь, лемминг.</a:t>
            </a:r>
            <a:endParaRPr kumimoji="0" lang="ru-RU" sz="2400" b="1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53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path" presetSubtype="0" repeatCount="indefinite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Motion origin="layout" path="M 4.16667E-6 3.33333E-6 C 0.00885 3.33333E-6 0.01614 0.00717 0.01614 0.01597 C 0.01614 0.02477 0.00885 0.03217 4.16667E-6 0.03217 C -0.00886 0.03217 -0.01598 0.02477 -0.01598 0.01597 C -0.01598 0.00717 -0.00886 3.33333E-6 4.16667E-6 3.33333E-6 Z " pathEditMode="relative" rAng="0" ptsTypes="AAAAA">
                                      <p:cBhvr>
                                        <p:cTn id="21" dur="1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</TotalTime>
  <Words>234</Words>
  <Application>Microsoft Office PowerPoint</Application>
  <PresentationFormat>Экран (4:3)</PresentationFormat>
  <Paragraphs>10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revision>21</cp:revision>
  <dcterms:created xsi:type="dcterms:W3CDTF">2017-04-10T15:44:22Z</dcterms:created>
  <dcterms:modified xsi:type="dcterms:W3CDTF">2021-01-29T00:33:20Z</dcterms:modified>
  <cp:contentStatus>Окончательное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